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handoutMasterIdLst>
    <p:handoutMasterId r:id="rId28"/>
  </p:handoutMasterIdLst>
  <p:sldIdLst>
    <p:sldId id="317" r:id="rId2"/>
    <p:sldId id="297" r:id="rId3"/>
    <p:sldId id="315" r:id="rId4"/>
    <p:sldId id="316" r:id="rId5"/>
    <p:sldId id="298" r:id="rId6"/>
    <p:sldId id="260" r:id="rId7"/>
    <p:sldId id="310" r:id="rId8"/>
    <p:sldId id="309" r:id="rId9"/>
    <p:sldId id="306" r:id="rId10"/>
    <p:sldId id="305" r:id="rId11"/>
    <p:sldId id="290" r:id="rId12"/>
    <p:sldId id="273" r:id="rId13"/>
    <p:sldId id="291" r:id="rId14"/>
    <p:sldId id="292" r:id="rId15"/>
    <p:sldId id="299" r:id="rId16"/>
    <p:sldId id="294" r:id="rId17"/>
    <p:sldId id="296" r:id="rId18"/>
    <p:sldId id="274" r:id="rId19"/>
    <p:sldId id="300" r:id="rId20"/>
    <p:sldId id="303" r:id="rId21"/>
    <p:sldId id="312" r:id="rId22"/>
    <p:sldId id="313" r:id="rId23"/>
    <p:sldId id="314" r:id="rId24"/>
    <p:sldId id="288" r:id="rId25"/>
    <p:sldId id="26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6B7"/>
    <a:srgbClr val="48494A"/>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7" autoAdjust="0"/>
  </p:normalViewPr>
  <p:slideViewPr>
    <p:cSldViewPr>
      <p:cViewPr>
        <p:scale>
          <a:sx n="81" d="100"/>
          <a:sy n="81" d="100"/>
        </p:scale>
        <p:origin x="-1764" y="-21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Penobscot County</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Issues'!$B$3:$D$3</c:f>
              <c:numCache>
                <c:formatCode>0%</c:formatCode>
                <c:ptCount val="3"/>
                <c:pt idx="0">
                  <c:v>0.82</c:v>
                </c:pt>
                <c:pt idx="1">
                  <c:v>0.75</c:v>
                </c:pt>
                <c:pt idx="2">
                  <c:v>0.65</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Issues'!$B$4:$D$4</c:f>
              <c:numCache>
                <c:formatCode>0%</c:formatCode>
                <c:ptCount val="3"/>
                <c:pt idx="0">
                  <c:v>0.8</c:v>
                </c:pt>
                <c:pt idx="1">
                  <c:v>0.78</c:v>
                </c:pt>
                <c:pt idx="2">
                  <c:v>0.69</c:v>
                </c:pt>
              </c:numCache>
            </c:numRef>
          </c:val>
        </c:ser>
        <c:dLbls>
          <c:showLegendKey val="0"/>
          <c:showVal val="1"/>
          <c:showCatName val="0"/>
          <c:showSerName val="0"/>
          <c:showPercent val="0"/>
          <c:showBubbleSize val="0"/>
        </c:dLbls>
        <c:gapWidth val="150"/>
        <c:overlap val="-25"/>
        <c:axId val="49779456"/>
        <c:axId val="49780992"/>
      </c:barChart>
      <c:catAx>
        <c:axId val="49779456"/>
        <c:scaling>
          <c:orientation val="minMax"/>
        </c:scaling>
        <c:delete val="0"/>
        <c:axPos val="b"/>
        <c:majorTickMark val="none"/>
        <c:minorTickMark val="none"/>
        <c:tickLblPos val="nextTo"/>
        <c:crossAx val="49780992"/>
        <c:crosses val="autoZero"/>
        <c:auto val="1"/>
        <c:lblAlgn val="ctr"/>
        <c:lblOffset val="100"/>
        <c:noMultiLvlLbl val="0"/>
      </c:catAx>
      <c:valAx>
        <c:axId val="49780992"/>
        <c:scaling>
          <c:orientation val="minMax"/>
        </c:scaling>
        <c:delete val="1"/>
        <c:axPos val="l"/>
        <c:numFmt formatCode="0%" sourceLinked="1"/>
        <c:majorTickMark val="out"/>
        <c:minorTickMark val="none"/>
        <c:tickLblPos val="nextTo"/>
        <c:crossAx val="4977945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overlay val="0"/>
    </c:title>
    <c:autoTitleDeleted val="0"/>
    <c:plotArea>
      <c:layout/>
      <c:barChart>
        <c:barDir val="col"/>
        <c:grouping val="clustered"/>
        <c:varyColors val="0"/>
        <c:ser>
          <c:idx val="0"/>
          <c:order val="0"/>
          <c:tx>
            <c:strRef>
              <c:f>'Top Soc Determin'!$A$3</c:f>
              <c:strCache>
                <c:ptCount val="1"/>
                <c:pt idx="0">
                  <c:v>Penobscot County</c:v>
                </c:pt>
              </c:strCache>
            </c:strRef>
          </c:tx>
          <c:invertIfNegative val="0"/>
          <c:cat>
            <c:strRef>
              <c:f>'Top Soc Determin'!$B$2:$D$2</c:f>
              <c:strCache>
                <c:ptCount val="3"/>
                <c:pt idx="0">
                  <c:v>Poverty</c:v>
                </c:pt>
                <c:pt idx="1">
                  <c:v>Access to behavioral care/mental health care</c:v>
                </c:pt>
                <c:pt idx="2">
                  <c:v>Employment</c:v>
                </c:pt>
              </c:strCache>
            </c:strRef>
          </c:cat>
          <c:val>
            <c:numRef>
              <c:f>'Top Soc Determin'!$B$3:$D$3</c:f>
              <c:numCache>
                <c:formatCode>0%</c:formatCode>
                <c:ptCount val="3"/>
                <c:pt idx="0">
                  <c:v>0.74</c:v>
                </c:pt>
                <c:pt idx="1">
                  <c:v>0.63</c:v>
                </c:pt>
                <c:pt idx="2">
                  <c:v>0.62</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Access to behavioral care/mental health care</c:v>
                </c:pt>
                <c:pt idx="2">
                  <c:v>Employment</c:v>
                </c:pt>
              </c:strCache>
            </c:strRef>
          </c:cat>
          <c:val>
            <c:numRef>
              <c:f>'Top Soc Determin'!$B$4:$D$4</c:f>
              <c:numCache>
                <c:formatCode>0%</c:formatCode>
                <c:ptCount val="3"/>
                <c:pt idx="0">
                  <c:v>0.78</c:v>
                </c:pt>
                <c:pt idx="1">
                  <c:v>0.67</c:v>
                </c:pt>
                <c:pt idx="2">
                  <c:v>0.64</c:v>
                </c:pt>
              </c:numCache>
            </c:numRef>
          </c:val>
        </c:ser>
        <c:dLbls>
          <c:showLegendKey val="0"/>
          <c:showVal val="1"/>
          <c:showCatName val="0"/>
          <c:showSerName val="0"/>
          <c:showPercent val="0"/>
          <c:showBubbleSize val="0"/>
        </c:dLbls>
        <c:gapWidth val="150"/>
        <c:overlap val="-25"/>
        <c:axId val="131918848"/>
        <c:axId val="148177664"/>
      </c:barChart>
      <c:catAx>
        <c:axId val="131918848"/>
        <c:scaling>
          <c:orientation val="minMax"/>
        </c:scaling>
        <c:delete val="0"/>
        <c:axPos val="b"/>
        <c:majorTickMark val="none"/>
        <c:minorTickMark val="none"/>
        <c:tickLblPos val="nextTo"/>
        <c:crossAx val="148177664"/>
        <c:crosses val="autoZero"/>
        <c:auto val="1"/>
        <c:lblAlgn val="ctr"/>
        <c:lblOffset val="100"/>
        <c:noMultiLvlLbl val="0"/>
      </c:catAx>
      <c:valAx>
        <c:axId val="148177664"/>
        <c:scaling>
          <c:orientation val="minMax"/>
        </c:scaling>
        <c:delete val="1"/>
        <c:axPos val="l"/>
        <c:numFmt formatCode="0%" sourceLinked="1"/>
        <c:majorTickMark val="out"/>
        <c:minorTickMark val="none"/>
        <c:tickLblPos val="nextTo"/>
        <c:crossAx val="131918848"/>
        <c:crosses val="autoZero"/>
        <c:crossBetween val="between"/>
      </c:valAx>
    </c:plotArea>
    <c:legend>
      <c:legendPos val="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Emergency Medical Service Overdose Response  </a:t>
            </a:r>
          </a:p>
          <a:p>
            <a:pPr>
              <a:defRPr/>
            </a:pPr>
            <a:r>
              <a:rPr lang="en-US"/>
              <a:t>per 100,000 Population</a:t>
            </a:r>
          </a:p>
        </c:rich>
      </c:tx>
      <c:overlay val="0"/>
    </c:title>
    <c:autoTitleDeleted val="0"/>
    <c:plotArea>
      <c:layout>
        <c:manualLayout>
          <c:layoutTarget val="inner"/>
          <c:xMode val="edge"/>
          <c:yMode val="edge"/>
          <c:x val="5.1850446405042744E-2"/>
          <c:y val="0.27625124445651189"/>
          <c:w val="0.92974259241691171"/>
          <c:h val="0.65176124536157121"/>
        </c:manualLayout>
      </c:layout>
      <c:barChart>
        <c:barDir val="col"/>
        <c:grouping val="clustered"/>
        <c:varyColors val="0"/>
        <c:ser>
          <c:idx val="0"/>
          <c:order val="0"/>
          <c:tx>
            <c:strRef>
              <c:f>Drugs!$A$2</c:f>
              <c:strCache>
                <c:ptCount val="1"/>
                <c:pt idx="0">
                  <c:v>Penobscot County</c:v>
                </c:pt>
              </c:strCache>
            </c:strRef>
          </c:tx>
          <c:invertIfNegative val="0"/>
          <c:dLbls>
            <c:dLbl>
              <c:idx val="0"/>
              <c:layout>
                <c:manualLayout>
                  <c:x val="-6.1244979919678711E-3"/>
                  <c:y val="3.992895284641143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594</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tx>
                <c:rich>
                  <a:bodyPr/>
                  <a:lstStyle/>
                  <a:p>
                    <a:r>
                      <a:rPr lang="en-US" dirty="0" smtClean="0"/>
                      <a:t>392</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General</c:formatCode>
                <c:ptCount val="1"/>
                <c:pt idx="0">
                  <c:v>392</c:v>
                </c:pt>
              </c:numCache>
            </c:numRef>
          </c:val>
        </c:ser>
        <c:dLbls>
          <c:showLegendKey val="0"/>
          <c:showVal val="1"/>
          <c:showCatName val="0"/>
          <c:showSerName val="0"/>
          <c:showPercent val="0"/>
          <c:showBubbleSize val="0"/>
        </c:dLbls>
        <c:gapWidth val="150"/>
        <c:overlap val="-25"/>
        <c:axId val="148301312"/>
        <c:axId val="148302848"/>
      </c:barChart>
      <c:catAx>
        <c:axId val="148301312"/>
        <c:scaling>
          <c:orientation val="minMax"/>
        </c:scaling>
        <c:delete val="0"/>
        <c:axPos val="b"/>
        <c:majorTickMark val="none"/>
        <c:minorTickMark val="none"/>
        <c:tickLblPos val="nextTo"/>
        <c:crossAx val="148302848"/>
        <c:crosses val="autoZero"/>
        <c:auto val="1"/>
        <c:lblAlgn val="ctr"/>
        <c:lblOffset val="100"/>
        <c:noMultiLvlLbl val="0"/>
      </c:catAx>
      <c:valAx>
        <c:axId val="148302848"/>
        <c:scaling>
          <c:orientation val="minMax"/>
          <c:min val="2"/>
        </c:scaling>
        <c:delete val="0"/>
        <c:axPos val="l"/>
        <c:numFmt formatCode="General" sourceLinked="1"/>
        <c:majorTickMark val="out"/>
        <c:minorTickMark val="none"/>
        <c:tickLblPos val="nextTo"/>
        <c:crossAx val="148301312"/>
        <c:crosses val="autoZero"/>
        <c:crossBetween val="between"/>
      </c:valAx>
    </c:plotArea>
    <c:legend>
      <c:legendPos val="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overlay val="0"/>
    </c:title>
    <c:autoTitleDeleted val="0"/>
    <c:plotArea>
      <c:layout/>
      <c:barChart>
        <c:barDir val="col"/>
        <c:grouping val="clustered"/>
        <c:varyColors val="0"/>
        <c:ser>
          <c:idx val="0"/>
          <c:order val="0"/>
          <c:tx>
            <c:strRef>
              <c:f>Drugs!$A$8</c:f>
              <c:strCache>
                <c:ptCount val="1"/>
                <c:pt idx="0">
                  <c:v>Penobscot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0.28000000000000003</c:v>
                </c:pt>
                <c:pt idx="1">
                  <c:v>0.21</c:v>
                </c:pt>
                <c:pt idx="2">
                  <c:v>0.06</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49613952"/>
        <c:axId val="149615744"/>
      </c:barChart>
      <c:catAx>
        <c:axId val="149613952"/>
        <c:scaling>
          <c:orientation val="minMax"/>
        </c:scaling>
        <c:delete val="0"/>
        <c:axPos val="b"/>
        <c:majorTickMark val="none"/>
        <c:minorTickMark val="none"/>
        <c:tickLblPos val="nextTo"/>
        <c:crossAx val="149615744"/>
        <c:crosses val="autoZero"/>
        <c:auto val="1"/>
        <c:lblAlgn val="ctr"/>
        <c:lblOffset val="100"/>
        <c:noMultiLvlLbl val="0"/>
      </c:catAx>
      <c:valAx>
        <c:axId val="149615744"/>
        <c:scaling>
          <c:orientation val="minMax"/>
        </c:scaling>
        <c:delete val="1"/>
        <c:axPos val="l"/>
        <c:numFmt formatCode="0%" sourceLinked="1"/>
        <c:majorTickMark val="out"/>
        <c:minorTickMark val="none"/>
        <c:tickLblPos val="nextTo"/>
        <c:crossAx val="149613952"/>
        <c:crosses val="autoZero"/>
        <c:crossBetween val="between"/>
      </c:valAx>
    </c:plotArea>
    <c:legend>
      <c:legendPos val="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Obesity </a:t>
            </a:r>
            <a:endParaRPr lang="en-US"/>
          </a:p>
        </c:rich>
      </c:tx>
      <c:overlay val="0"/>
    </c:title>
    <c:autoTitleDeleted val="0"/>
    <c:plotArea>
      <c:layout/>
      <c:barChart>
        <c:barDir val="col"/>
        <c:grouping val="clustered"/>
        <c:varyColors val="0"/>
        <c:ser>
          <c:idx val="0"/>
          <c:order val="0"/>
          <c:tx>
            <c:strRef>
              <c:f>Obesity!$A$5</c:f>
              <c:strCache>
                <c:ptCount val="1"/>
                <c:pt idx="0">
                  <c:v>Penobscot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0.32</c:v>
                </c:pt>
                <c:pt idx="1">
                  <c:v>0.15</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150878848"/>
        <c:axId val="150888832"/>
      </c:barChart>
      <c:catAx>
        <c:axId val="150878848"/>
        <c:scaling>
          <c:orientation val="minMax"/>
        </c:scaling>
        <c:delete val="0"/>
        <c:axPos val="b"/>
        <c:majorTickMark val="none"/>
        <c:minorTickMark val="none"/>
        <c:tickLblPos val="nextTo"/>
        <c:crossAx val="150888832"/>
        <c:crosses val="autoZero"/>
        <c:auto val="1"/>
        <c:lblAlgn val="ctr"/>
        <c:lblOffset val="100"/>
        <c:noMultiLvlLbl val="0"/>
      </c:catAx>
      <c:valAx>
        <c:axId val="150888832"/>
        <c:scaling>
          <c:orientation val="minMax"/>
        </c:scaling>
        <c:delete val="1"/>
        <c:axPos val="l"/>
        <c:numFmt formatCode="0%" sourceLinked="1"/>
        <c:majorTickMark val="out"/>
        <c:minorTickMark val="none"/>
        <c:tickLblPos val="nextTo"/>
        <c:crossAx val="150878848"/>
        <c:crosses val="autoZero"/>
        <c:crossBetween val="between"/>
      </c:valAx>
    </c:plotArea>
    <c:legend>
      <c:legendPos val="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Selected Measures of Physical Activity: Penobscot</a:t>
            </a:r>
            <a:r>
              <a:rPr lang="en-US" baseline="0" dirty="0" smtClean="0"/>
              <a:t> County</a:t>
            </a:r>
            <a:endParaRPr lang="en-US" dirty="0"/>
          </a:p>
        </c:rich>
      </c:tx>
      <c:overlay val="0"/>
    </c:title>
    <c:autoTitleDeleted val="0"/>
    <c:plotArea>
      <c:layout/>
      <c:barChart>
        <c:barDir val="col"/>
        <c:grouping val="clustered"/>
        <c:varyColors val="0"/>
        <c:ser>
          <c:idx val="0"/>
          <c:order val="0"/>
          <c:tx>
            <c:strRef>
              <c:f>Drugs!$A$36</c:f>
              <c:strCache>
                <c:ptCount val="1"/>
                <c:pt idx="0">
                  <c:v>Penobscot County</c:v>
                </c:pt>
              </c:strCache>
            </c:strRef>
          </c:tx>
          <c:invertIfNegative val="0"/>
          <c:cat>
            <c:strRef>
              <c:f>Drugs!$B$35:$D$35</c:f>
              <c:strCache>
                <c:ptCount val="3"/>
                <c:pt idx="0">
                  <c:v>No Physical Activity in Past Month - Adults</c:v>
                </c:pt>
                <c:pt idx="1">
                  <c:v>Met Physical Activity Recommendations - Adults</c:v>
                </c:pt>
                <c:pt idx="2">
                  <c:v>Met Physical Activity Recommendations - High School Students</c:v>
                </c:pt>
              </c:strCache>
            </c:strRef>
          </c:cat>
          <c:val>
            <c:numRef>
              <c:f>Drugs!$B$36:$D$36</c:f>
              <c:numCache>
                <c:formatCode>0%</c:formatCode>
                <c:ptCount val="3"/>
                <c:pt idx="0">
                  <c:v>0.26</c:v>
                </c:pt>
                <c:pt idx="1">
                  <c:v>0.49</c:v>
                </c:pt>
                <c:pt idx="2">
                  <c:v>0.43</c:v>
                </c:pt>
              </c:numCache>
            </c:numRef>
          </c:val>
        </c:ser>
        <c:ser>
          <c:idx val="1"/>
          <c:order val="1"/>
          <c:tx>
            <c:strRef>
              <c:f>Drugs!$A$37</c:f>
              <c:strCache>
                <c:ptCount val="1"/>
                <c:pt idx="0">
                  <c:v>Maine</c:v>
                </c:pt>
              </c:strCache>
            </c:strRef>
          </c:tx>
          <c:invertIfNegative val="0"/>
          <c:cat>
            <c:strRef>
              <c:f>Drugs!$B$35:$D$35</c:f>
              <c:strCache>
                <c:ptCount val="3"/>
                <c:pt idx="0">
                  <c:v>No Physical Activity in Past Month - Adults</c:v>
                </c:pt>
                <c:pt idx="1">
                  <c:v>Met Physical Activity Recommendations - Adults</c:v>
                </c:pt>
                <c:pt idx="2">
                  <c:v>Met Physical Activity Recommendations - High School Students</c:v>
                </c:pt>
              </c:strCache>
            </c:strRef>
          </c:cat>
          <c:val>
            <c:numRef>
              <c:f>Drugs!$B$37:$D$37</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151030784"/>
        <c:axId val="151032576"/>
      </c:barChart>
      <c:catAx>
        <c:axId val="151030784"/>
        <c:scaling>
          <c:orientation val="minMax"/>
        </c:scaling>
        <c:delete val="0"/>
        <c:axPos val="b"/>
        <c:numFmt formatCode="General" sourceLinked="1"/>
        <c:majorTickMark val="none"/>
        <c:minorTickMark val="none"/>
        <c:tickLblPos val="nextTo"/>
        <c:crossAx val="151032576"/>
        <c:crosses val="autoZero"/>
        <c:auto val="1"/>
        <c:lblAlgn val="ctr"/>
        <c:lblOffset val="100"/>
        <c:noMultiLvlLbl val="0"/>
      </c:catAx>
      <c:valAx>
        <c:axId val="151032576"/>
        <c:scaling>
          <c:orientation val="minMax"/>
        </c:scaling>
        <c:delete val="1"/>
        <c:axPos val="l"/>
        <c:numFmt formatCode="0%" sourceLinked="1"/>
        <c:majorTickMark val="out"/>
        <c:minorTickMark val="none"/>
        <c:tickLblPos val="nextTo"/>
        <c:crossAx val="151030784"/>
        <c:crosses val="autoZero"/>
        <c:crossBetween val="between"/>
      </c:valAx>
    </c:plotArea>
    <c:legend>
      <c:legendPos val="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Selected Measures on Nutrition: Penobscot</a:t>
            </a:r>
            <a:r>
              <a:rPr lang="en-US" baseline="0" dirty="0" smtClean="0"/>
              <a:t> County</a:t>
            </a:r>
            <a:endParaRPr lang="en-US" dirty="0"/>
          </a:p>
        </c:rich>
      </c:tx>
      <c:overlay val="0"/>
    </c:title>
    <c:autoTitleDeleted val="0"/>
    <c:plotArea>
      <c:layout/>
      <c:barChart>
        <c:barDir val="col"/>
        <c:grouping val="clustered"/>
        <c:varyColors val="0"/>
        <c:ser>
          <c:idx val="0"/>
          <c:order val="0"/>
          <c:tx>
            <c:strRef>
              <c:f>Drugs!$A$36</c:f>
              <c:strCache>
                <c:ptCount val="1"/>
                <c:pt idx="0">
                  <c:v>Penobscot County</c:v>
                </c:pt>
              </c:strCache>
            </c:strRef>
          </c:tx>
          <c:invertIfNegative val="0"/>
          <c:cat>
            <c:strRef>
              <c:f>Drugs!$B$35:$D$35</c:f>
              <c:strCache>
                <c:ptCount val="3"/>
                <c:pt idx="0">
                  <c:v>Fruit Consumption among Adults (&lt;1/day)</c:v>
                </c:pt>
                <c:pt idx="1">
                  <c:v>Vegetable Consumption among Adults (&lt;1/day)</c:v>
                </c:pt>
                <c:pt idx="2">
                  <c:v>Fruit &amp; Vegetable Consumption - High School Students</c:v>
                </c:pt>
              </c:strCache>
            </c:strRef>
          </c:cat>
          <c:val>
            <c:numRef>
              <c:f>Drugs!$B$36:$D$36</c:f>
              <c:numCache>
                <c:formatCode>0%</c:formatCode>
                <c:ptCount val="3"/>
                <c:pt idx="0">
                  <c:v>0.38</c:v>
                </c:pt>
                <c:pt idx="1">
                  <c:v>0.19</c:v>
                </c:pt>
                <c:pt idx="2">
                  <c:v>0.14000000000000001</c:v>
                </c:pt>
              </c:numCache>
            </c:numRef>
          </c:val>
        </c:ser>
        <c:ser>
          <c:idx val="1"/>
          <c:order val="1"/>
          <c:tx>
            <c:strRef>
              <c:f>Drugs!$A$37</c:f>
              <c:strCache>
                <c:ptCount val="1"/>
                <c:pt idx="0">
                  <c:v>Maine</c:v>
                </c:pt>
              </c:strCache>
            </c:strRef>
          </c:tx>
          <c:invertIfNegative val="0"/>
          <c:cat>
            <c:strRef>
              <c:f>Drugs!$B$35:$D$35</c:f>
              <c:strCache>
                <c:ptCount val="3"/>
                <c:pt idx="0">
                  <c:v>Fruit Consumption among Adults (&lt;1/day)</c:v>
                </c:pt>
                <c:pt idx="1">
                  <c:v>Vegetable Consumption among Adults (&lt;1/day)</c:v>
                </c:pt>
                <c:pt idx="2">
                  <c:v>Fruit &amp; Vegetable Consumption - High School Students</c:v>
                </c:pt>
              </c:strCache>
            </c:strRef>
          </c:cat>
          <c:val>
            <c:numRef>
              <c:f>Drugs!$B$37:$D$37</c:f>
              <c:numCache>
                <c:formatCode>0%</c:formatCode>
                <c:ptCount val="3"/>
                <c:pt idx="0">
                  <c:v>0.34</c:v>
                </c:pt>
                <c:pt idx="1">
                  <c:v>0.18</c:v>
                </c:pt>
                <c:pt idx="2">
                  <c:v>0.17</c:v>
                </c:pt>
              </c:numCache>
            </c:numRef>
          </c:val>
        </c:ser>
        <c:dLbls>
          <c:showLegendKey val="0"/>
          <c:showVal val="1"/>
          <c:showCatName val="0"/>
          <c:showSerName val="0"/>
          <c:showPercent val="0"/>
          <c:showBubbleSize val="0"/>
        </c:dLbls>
        <c:gapWidth val="150"/>
        <c:overlap val="-25"/>
        <c:axId val="153232512"/>
        <c:axId val="153234048"/>
      </c:barChart>
      <c:catAx>
        <c:axId val="153232512"/>
        <c:scaling>
          <c:orientation val="minMax"/>
        </c:scaling>
        <c:delete val="0"/>
        <c:axPos val="b"/>
        <c:numFmt formatCode="General" sourceLinked="1"/>
        <c:majorTickMark val="none"/>
        <c:minorTickMark val="none"/>
        <c:tickLblPos val="nextTo"/>
        <c:crossAx val="153234048"/>
        <c:crosses val="autoZero"/>
        <c:auto val="1"/>
        <c:lblAlgn val="ctr"/>
        <c:lblOffset val="100"/>
        <c:noMultiLvlLbl val="0"/>
      </c:catAx>
      <c:valAx>
        <c:axId val="153234048"/>
        <c:scaling>
          <c:orientation val="minMax"/>
        </c:scaling>
        <c:delete val="1"/>
        <c:axPos val="l"/>
        <c:numFmt formatCode="0%" sourceLinked="1"/>
        <c:majorTickMark val="out"/>
        <c:minorTickMark val="none"/>
        <c:tickLblPos val="nextTo"/>
        <c:crossAx val="153232512"/>
        <c:crosses val="autoZero"/>
        <c:crossBetween val="between"/>
      </c:valAx>
    </c:plotArea>
    <c:legend>
      <c:legendPos val="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AC43BDC9-E481-4D5B-98F8-8886618C1E6E}" type="presOf" srcId="{04928D4D-8553-41AF-A544-771ED8C2215A}" destId="{5A7055B8-2040-4582-81D0-93712DAEFE4E}"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EC045D8E-25FA-431A-A861-70C3C959AC2C}" srcId="{0D392A86-2189-4F18-AF5C-6FACF7A51A00}" destId="{352C0664-FA89-4F91-A2A0-DA525F7BF88A}" srcOrd="1" destOrd="0" parTransId="{56C52878-FBDF-4141-A177-D001626BBAA1}" sibTransId="{D851AC27-522E-4867-9FA1-35B9838CBCC0}"/>
    <dgm:cxn modelId="{4B0E4E4B-1003-4F95-BB3F-58CB4150FBD2}" type="presOf" srcId="{0D392A86-2189-4F18-AF5C-6FACF7A51A00}" destId="{26E68A81-670F-4F9E-A874-DAF7A1F099D6}" srcOrd="0" destOrd="0" presId="urn:microsoft.com/office/officeart/2005/8/layout/cycle3"/>
    <dgm:cxn modelId="{DED975AE-6ED8-45DC-BCCA-712BEEA7BC1E}" type="presOf" srcId="{807964E7-7039-4883-9EF1-05222EC9EBEA}" destId="{E4C3BEEC-D67B-4611-A5CC-D548E32BA97E}"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FB2274EF-90E9-44A6-9491-7C92CFEF7200}" type="presOf" srcId="{B691141F-A735-412F-9A6A-F7C2056FD297}" destId="{B0838D81-D45D-474F-83FF-2E5348504347}" srcOrd="0" destOrd="0" presId="urn:microsoft.com/office/officeart/2005/8/layout/cycle3"/>
    <dgm:cxn modelId="{8A5725AC-9652-425B-8034-84F9343497CD}" type="presOf" srcId="{352C0664-FA89-4F91-A2A0-DA525F7BF88A}" destId="{E52E854D-9B86-43EB-A2E7-7F96111CBE26}" srcOrd="0" destOrd="0" presId="urn:microsoft.com/office/officeart/2005/8/layout/cycle3"/>
    <dgm:cxn modelId="{8F2DF56C-3A13-4BCE-A182-0BD76365CC09}" type="presOf" srcId="{A1699FF7-29F6-4D57-9210-F224C30DA212}" destId="{E7121682-31F8-4E27-993A-C333C3447464}"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C698AD99-8B47-4683-85AD-35A65D54ACCD}" type="presParOf" srcId="{26E68A81-670F-4F9E-A874-DAF7A1F099D6}" destId="{D823512E-EF67-48AC-90FF-9FF6DD4741F0}" srcOrd="0" destOrd="0" presId="urn:microsoft.com/office/officeart/2005/8/layout/cycle3"/>
    <dgm:cxn modelId="{6B281C4C-05F0-49FC-85B1-1EA4CE16F7D1}" type="presParOf" srcId="{D823512E-EF67-48AC-90FF-9FF6DD4741F0}" destId="{E4C3BEEC-D67B-4611-A5CC-D548E32BA97E}" srcOrd="0" destOrd="0" presId="urn:microsoft.com/office/officeart/2005/8/layout/cycle3"/>
    <dgm:cxn modelId="{3F2B271F-915F-4605-B74A-86C0D131F7BC}" type="presParOf" srcId="{D823512E-EF67-48AC-90FF-9FF6DD4741F0}" destId="{5A7055B8-2040-4582-81D0-93712DAEFE4E}" srcOrd="1" destOrd="0" presId="urn:microsoft.com/office/officeart/2005/8/layout/cycle3"/>
    <dgm:cxn modelId="{13E0D04B-DEFB-4EE4-A9BC-462EBB345F1F}" type="presParOf" srcId="{D823512E-EF67-48AC-90FF-9FF6DD4741F0}" destId="{E52E854D-9B86-43EB-A2E7-7F96111CBE26}" srcOrd="2" destOrd="0" presId="urn:microsoft.com/office/officeart/2005/8/layout/cycle3"/>
    <dgm:cxn modelId="{974D1175-2A3C-47D3-AE5C-6C5120597DEB}" type="presParOf" srcId="{D823512E-EF67-48AC-90FF-9FF6DD4741F0}" destId="{B0838D81-D45D-474F-83FF-2E5348504347}" srcOrd="3" destOrd="0" presId="urn:microsoft.com/office/officeart/2005/8/layout/cycle3"/>
    <dgm:cxn modelId="{4E3FC3CC-5F95-4561-96C2-194C40C8CBCF}"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11/16/2015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11/16/2015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628650" lvl="1"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 forum is co-sponsored by:</a:t>
            </a:r>
          </a:p>
          <a:p>
            <a:pPr lvl="3"/>
            <a:r>
              <a:rPr lang="en-US" sz="1200" kern="1200" dirty="0" smtClean="0">
                <a:solidFill>
                  <a:schemeClr val="tx1"/>
                </a:solidFill>
                <a:effectLst/>
                <a:latin typeface="+mn-lt"/>
                <a:ea typeface="+mn-ea"/>
                <a:cs typeface="+mn-cs"/>
              </a:rPr>
              <a:t>Acadia Hospital</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Bangor Public Health and Community Services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Charles A. Dean Memorial Hospital</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Down East AIDS Network and the Health Equity Alliance</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Eastern Maine Medical Center</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EMHS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Health Access Network</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Healthy Maine Partnerships</a:t>
            </a:r>
            <a:endParaRPr lang="en-US" sz="1100" kern="1200" dirty="0" smtClean="0">
              <a:solidFill>
                <a:schemeClr val="tx1"/>
              </a:solidFill>
              <a:effectLst/>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Maine Center for Disease</a:t>
            </a:r>
            <a:r>
              <a:rPr lang="en-US" sz="1200" kern="1200" baseline="0" smtClean="0">
                <a:solidFill>
                  <a:schemeClr val="tx1"/>
                </a:solidFill>
                <a:effectLst/>
                <a:latin typeface="+mn-lt"/>
                <a:ea typeface="+mn-ea"/>
                <a:cs typeface="+mn-cs"/>
              </a:rPr>
              <a:t> Control and Prevention</a:t>
            </a:r>
            <a:endParaRPr lang="en-US" sz="1200" kern="1200" smtClean="0">
              <a:solidFill>
                <a:schemeClr val="tx1"/>
              </a:solidFill>
              <a:effectLst/>
              <a:latin typeface="+mn-lt"/>
              <a:ea typeface="+mn-ea"/>
              <a:cs typeface="+mn-cs"/>
            </a:endParaRPr>
          </a:p>
          <a:p>
            <a:pPr lvl="3"/>
            <a:r>
              <a:rPr lang="en-US" sz="1200" kern="1200" smtClean="0">
                <a:solidFill>
                  <a:schemeClr val="tx1"/>
                </a:solidFill>
                <a:effectLst/>
                <a:latin typeface="+mn-lt"/>
                <a:ea typeface="+mn-ea"/>
                <a:cs typeface="+mn-cs"/>
              </a:rPr>
              <a:t>Mayo </a:t>
            </a:r>
            <a:r>
              <a:rPr lang="en-US" sz="1200" kern="1200" dirty="0" smtClean="0">
                <a:solidFill>
                  <a:schemeClr val="tx1"/>
                </a:solidFill>
                <a:effectLst/>
                <a:latin typeface="+mn-lt"/>
                <a:ea typeface="+mn-ea"/>
                <a:cs typeface="+mn-cs"/>
              </a:rPr>
              <a:t>Regional Hospital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Millinocket Regional Hospital</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Partnership for a Healthy Northern Penobscot</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Penobscot Community Health Care</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Penobscot Valley Hospital</a:t>
            </a:r>
            <a:endParaRPr lang="en-US" sz="1100" kern="1200" dirty="0" smtClean="0">
              <a:solidFill>
                <a:schemeClr val="tx1"/>
              </a:solidFill>
              <a:effectLst/>
              <a:latin typeface="+mn-lt"/>
              <a:ea typeface="+mn-ea"/>
              <a:cs typeface="+mn-cs"/>
            </a:endParaRPr>
          </a:p>
          <a:p>
            <a:pPr lvl="3"/>
            <a:r>
              <a:rPr lang="en-US" sz="1200" kern="1200" dirty="0" err="1" smtClean="0">
                <a:solidFill>
                  <a:schemeClr val="tx1"/>
                </a:solidFill>
                <a:effectLst/>
                <a:latin typeface="+mn-lt"/>
                <a:ea typeface="+mn-ea"/>
                <a:cs typeface="+mn-cs"/>
              </a:rPr>
              <a:t>Penquis</a:t>
            </a:r>
            <a:r>
              <a:rPr lang="en-US" sz="1200" kern="1200" dirty="0" smtClean="0">
                <a:solidFill>
                  <a:schemeClr val="tx1"/>
                </a:solidFill>
                <a:effectLst/>
                <a:latin typeface="+mn-lt"/>
                <a:ea typeface="+mn-ea"/>
                <a:cs typeface="+mn-cs"/>
              </a:rPr>
              <a:t> Public Health District Coordinating Council</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Piscataquis Public Health Coalition</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Piscataquis Regional YMCA</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River Coalition</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United Way of Eastern Maine</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University of Maine Cooperative Extension</a:t>
            </a:r>
            <a:endParaRPr lang="en-US" sz="1100" kern="1200" dirty="0" smtClean="0">
              <a:solidFill>
                <a:schemeClr val="tx1"/>
              </a:solidFill>
              <a:effectLst/>
              <a:latin typeface="+mn-lt"/>
              <a:ea typeface="+mn-ea"/>
              <a:cs typeface="+mn-cs"/>
            </a:endParaRPr>
          </a:p>
          <a:p>
            <a:pPr lvl="3"/>
            <a:r>
              <a:rPr lang="en-US" sz="1200" kern="1200" dirty="0" err="1" smtClean="0">
                <a:solidFill>
                  <a:schemeClr val="tx1"/>
                </a:solidFill>
                <a:effectLst/>
                <a:latin typeface="+mn-lt"/>
                <a:ea typeface="+mn-ea"/>
                <a:cs typeface="+mn-cs"/>
              </a:rPr>
              <a:t>Wabanaki</a:t>
            </a:r>
            <a:r>
              <a:rPr lang="en-US" sz="1200" kern="1200" dirty="0" smtClean="0">
                <a:solidFill>
                  <a:schemeClr val="tx1"/>
                </a:solidFill>
                <a:effectLst/>
                <a:latin typeface="+mn-lt"/>
                <a:ea typeface="+mn-ea"/>
                <a:cs typeface="+mn-cs"/>
              </a:rPr>
              <a:t> Public Health District</a:t>
            </a:r>
            <a:endParaRPr lang="en-US" sz="1100"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Penobscot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Summary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1085850" lvl="2"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Comments captured on the Parking</a:t>
            </a:r>
            <a:r>
              <a:rPr lang="en-US" sz="1200" kern="1200" baseline="0" dirty="0" smtClean="0">
                <a:solidFill>
                  <a:schemeClr val="tx1"/>
                </a:solidFill>
                <a:effectLst/>
                <a:latin typeface="+mn-lt"/>
                <a:ea typeface="+mn-ea"/>
                <a:cs typeface="+mn-cs"/>
              </a:rPr>
              <a:t> Lots will be included in the report from today’s forum that will be submitted to the Shared Health Needs Assessment &amp; Planning Process where they will be captured in a database and ultimately made available on the website (located on the final page of the PPT handout) for anyone to access.</a:t>
            </a:r>
            <a:endParaRPr lang="en-US" sz="1200" kern="1200" dirty="0" smtClean="0">
              <a:solidFill>
                <a:schemeClr val="tx1"/>
              </a:solidFill>
              <a:effectLst/>
              <a:latin typeface="+mn-lt"/>
              <a:ea typeface="+mn-ea"/>
              <a:cs typeface="+mn-cs"/>
            </a:endParaRPr>
          </a:p>
          <a:p>
            <a:pPr marL="171450" indent="-171450">
              <a:spcBef>
                <a:spcPts val="0"/>
              </a:spcBef>
              <a:spcAft>
                <a:spcPts val="600"/>
              </a:spcAft>
              <a:buFont typeface="Arial" panose="020B0604020202020204" pitchFamily="34" charset="0"/>
              <a:buChar char="•"/>
            </a:pPr>
            <a:endParaRPr lang="en-US" sz="1200" u="sng" kern="1200" dirty="0" smtClean="0">
              <a:solidFill>
                <a:schemeClr val="tx1"/>
              </a:solidFill>
              <a:effectLst/>
              <a:latin typeface="+mn-lt"/>
              <a:ea typeface="+mn-ea"/>
              <a:cs typeface="+mn-cs"/>
            </a:endParaRP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Penobscot County based on information provided by the 185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Penobscot County based on information provided by the 185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Now we will briefly take a look at the top 3 health issues. </a:t>
            </a:r>
            <a:r>
              <a:rPr lang="en-US" b="1" baseline="0" dirty="0" smtClean="0"/>
              <a:t>Let’s begin with Drug &amp; Alcohol Abuse.</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There is a statistically significant difference between Penobscot County and Maine where Penobscot County is significantly lower than Maine at 150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(for the state) of SA hospital admissions – darker green.</a:t>
            </a:r>
          </a:p>
          <a:p>
            <a:pPr marL="171450" indent="-171450">
              <a:spcAft>
                <a:spcPts val="600"/>
              </a:spcAft>
              <a:buFont typeface="Arial" panose="020B0604020202020204" pitchFamily="34" charset="0"/>
              <a:buChar char="•"/>
            </a:pPr>
            <a:r>
              <a:rPr lang="en-US" baseline="0" dirty="0" smtClean="0"/>
              <a:t>Data is from 2011. </a:t>
            </a:r>
          </a:p>
          <a:p>
            <a:pPr marL="457200" lvl="1" indent="0">
              <a:spcAft>
                <a:spcPts val="600"/>
              </a:spcAft>
              <a:buFont typeface="Arial" panose="020B0604020202020204" pitchFamily="34" charset="0"/>
              <a:buNone/>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Penobscot County is significantly higher than Maine at 594 vs 391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Penobscot County, a larger percentage of HS students reported drinking alcohol in the past 30 days than the state percentage. </a:t>
            </a:r>
          </a:p>
          <a:p>
            <a:pPr marL="171450" indent="-171450">
              <a:spcAft>
                <a:spcPts val="600"/>
              </a:spcAft>
              <a:buFont typeface="Arial" panose="020B0604020202020204" pitchFamily="34" charset="0"/>
              <a:buChar char="•"/>
            </a:pPr>
            <a:r>
              <a:rPr lang="en-US" baseline="0" dirty="0" smtClean="0"/>
              <a:t>A smaller percentage of these students reported using marijuana in the past 30 days than the state percentage.</a:t>
            </a:r>
          </a:p>
          <a:p>
            <a:pPr marL="171450" indent="-171450">
              <a:spcAft>
                <a:spcPts val="600"/>
              </a:spcAft>
              <a:buFont typeface="Arial" panose="020B0604020202020204" pitchFamily="34" charset="0"/>
              <a:buChar char="•"/>
            </a:pPr>
            <a:r>
              <a:rPr lang="en-US" baseline="0" dirty="0" smtClean="0"/>
              <a:t>The same percentage of HS students in Penobscot County and Maine overall report non-medical use of Rx drugs in the past 30 days at 6%.</a:t>
            </a:r>
          </a:p>
          <a:p>
            <a:pPr marL="171450" indent="-171450">
              <a:spcAft>
                <a:spcPts val="600"/>
              </a:spcAft>
              <a:buFont typeface="Arial" panose="020B0604020202020204" pitchFamily="34" charset="0"/>
              <a:buChar char="•"/>
            </a:pPr>
            <a:r>
              <a:rPr lang="en-US" baseline="0" dirty="0" smtClean="0"/>
              <a:t>Another way to think of these numbers is to think of 28 of every 100 students in Penobscot County using alcohol in the past 30 days or 21 of every 100 students in Penobscot County using marijuana in the past 30 days…..</a:t>
            </a:r>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Penobscot County.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Substance Abuse section is on page 4 and 5 of the Penobscot County Summary handout.</a:t>
            </a:r>
          </a:p>
          <a:p>
            <a:pPr marL="171450" indent="-171450">
              <a:spcAft>
                <a:spcPts val="600"/>
              </a:spcAft>
              <a:buFont typeface="Arial" panose="020B0604020202020204" pitchFamily="34" charset="0"/>
              <a:buChar char="•"/>
            </a:pPr>
            <a:r>
              <a:rPr lang="en-US" baseline="0" dirty="0" smtClean="0"/>
              <a:t>This topic will be discussed further as a breakout session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Penobscot County is slightly higher than the Maine percentage (and higher than nationally @ 30%).</a:t>
            </a:r>
          </a:p>
          <a:p>
            <a:pPr marL="171450" indent="-171450">
              <a:spcAft>
                <a:spcPts val="600"/>
              </a:spcAft>
              <a:buFont typeface="Arial" panose="020B0604020202020204" pitchFamily="34" charset="0"/>
              <a:buChar char="•"/>
            </a:pPr>
            <a:r>
              <a:rPr lang="en-US" baseline="0" dirty="0" smtClean="0"/>
              <a:t>Stated differently, if we randomly selected 100 adults in Penobscot County, 32 of them would have obesity; If we randomly selected 100 adults across the state, 29 of them would have obesity</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slightly higher than the state percentage.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Penobscot County, 15 of them would have obesity; If we randomly selected 100 students across the state, 13 of them would have obesity. </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Penobscot County.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Physical Activity, Nutrition, &amp; Weight section is on page 4 of the Penobscot County Summary handout.</a:t>
            </a:r>
          </a:p>
          <a:p>
            <a:pPr marL="171450" indent="-171450">
              <a:spcAft>
                <a:spcPts val="600"/>
              </a:spcAft>
              <a:buFont typeface="Arial" panose="020B0604020202020204" pitchFamily="34" charset="0"/>
              <a:buChar char="•"/>
            </a:pPr>
            <a:r>
              <a:rPr lang="en-US" baseline="0" dirty="0" smtClean="0"/>
              <a:t>This topic will be discussed further as a breakout session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Some of the ways we look at physical activity include: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Adults in Penobscot County, those who self-reported not engaging in physical activity in the past month was higher than Maine. This is (statistically) significant.</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Adults in Penobscot County, those who met physical activity recommendations was less than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BRFSS definition for adults physical activity recommendation </a:t>
            </a:r>
            <a:r>
              <a:rPr lang="en-US" baseline="0" dirty="0" smtClean="0"/>
              <a:t>:</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substantial health benefits, adults should do at least 150 minutes a week of moderate-intensity, or 75 minutes a week of vigorous-intensity aerobic physical activity, or an equivalent combination of moderate- and vigorous-intensity aerobic activity. Aerobic activity should be performed in episodes of at least 10 minutes</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Adults should also do muscle-strengthening activities that are of moderate or high intensity and involve all major muscle groups on 2 or more days a week, as these activities provide additional health benefits</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For Penobscot High School Students, less met the recommendations compared to the state of Maine (43% in Penobscot versus 44% in Maine)</a:t>
            </a:r>
          </a:p>
          <a:p>
            <a:pPr marL="10858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MIYHS……</a:t>
            </a:r>
            <a:r>
              <a:rPr lang="en-US" b="1" baseline="0" dirty="0" smtClean="0"/>
              <a:t>CDC definition of recommendation for youth (6-17)</a:t>
            </a:r>
          </a:p>
          <a:p>
            <a:pPr marL="1543050" marR="0" lvl="3"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smtClean="0">
                <a:effectLst/>
              </a:rPr>
              <a:t>Children and adolescents should do 60 minutes (1 hour) or more of physical activity each day.</a:t>
            </a:r>
          </a:p>
          <a:p>
            <a:pPr marL="1543050" marR="0" lvl="3"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effectLst/>
              </a:rPr>
              <a:t>Include muscle strengthening activities, such as gymnastics or push-ups, at least 3 days per week as part of your child's 60 or more minutes</a:t>
            </a:r>
          </a:p>
          <a:p>
            <a:pPr marL="1543050" marR="0" lvl="3"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effectLst/>
              </a:rPr>
              <a:t>Include bone strengthening activities, such as jumping rope or running, at least 3 days per week as part of your child's 60 or more minutes.</a:t>
            </a:r>
            <a:endParaRPr lang="en-US" b="0" dirty="0" smtClean="0">
              <a:effectLst/>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Penobscot County, the self-reported fruit and vegetable consumption was higher for adults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is a statistically significant difference between Penobscot County and Maine for high school students consumption of fruit and vegetables where it is statistically lower than Maine (14% versus 17% respectively).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Penobscot County.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Physical Activity, Nutrition and Weight section is on page 4 of the Penobscot County Summary handout.</a:t>
            </a:r>
          </a:p>
          <a:p>
            <a:pPr marL="171450" indent="-171450">
              <a:spcAft>
                <a:spcPts val="600"/>
              </a:spcAft>
              <a:buFont typeface="Arial" panose="020B0604020202020204" pitchFamily="34" charset="0"/>
              <a:buChar char="•"/>
            </a:pPr>
            <a:r>
              <a:rPr lang="en-US" baseline="0" dirty="0" smtClean="0"/>
              <a:t>This topic will be discussed further as a breakout session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11/16/2015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www.mainegeneral.org/Pages/Maine-SHNAPP-Project.aspx" TargetMode="Externa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0" y="685800"/>
            <a:ext cx="62484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323771" y="685800"/>
            <a:ext cx="6429829" cy="2514601"/>
          </a:xfrm>
          <a:noFill/>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Penobscot County</a:t>
            </a:r>
          </a:p>
          <a:p>
            <a:r>
              <a:rPr lang="en-US" sz="2800" b="1">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333893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Penobscot </a:t>
            </a:r>
            <a:r>
              <a:rPr lang="en-US" dirty="0"/>
              <a:t>County </a:t>
            </a:r>
            <a:r>
              <a:rPr lang="en-US" dirty="0" smtClean="0"/>
              <a:t>185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402528321"/>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Penobscot </a:t>
            </a:r>
            <a:r>
              <a:rPr lang="en-US" dirty="0"/>
              <a:t>County </a:t>
            </a:r>
            <a:r>
              <a:rPr lang="en-US" dirty="0" smtClean="0"/>
              <a:t>185  </a:t>
            </a:r>
            <a:r>
              <a:rPr lang="en-US" dirty="0"/>
              <a:t>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972400845"/>
              </p:ext>
            </p:extLst>
          </p:nvPr>
        </p:nvGraphicFramePr>
        <p:xfrm>
          <a:off x="609600" y="2274331"/>
          <a:ext cx="76962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Penobscot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flipV="1">
            <a:off x="3238500" y="3581400"/>
            <a:ext cx="3009900" cy="9847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Penobscot</a:t>
            </a:r>
          </a:p>
          <a:p>
            <a:pPr algn="ctr"/>
            <a:r>
              <a:rPr lang="en-US" dirty="0" smtClean="0"/>
              <a:t>150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Penobscot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862574966"/>
              </p:ext>
            </p:extLst>
          </p:nvPr>
        </p:nvGraphicFramePr>
        <p:xfrm>
          <a:off x="556846" y="1752600"/>
          <a:ext cx="7825154"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Penobscot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792148713"/>
              </p:ext>
            </p:extLst>
          </p:nvPr>
        </p:nvGraphicFramePr>
        <p:xfrm>
          <a:off x="533398" y="1676400"/>
          <a:ext cx="7772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Penobscot </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Penobscot</a:t>
            </a:r>
            <a:endParaRPr lang="en-US" dirty="0"/>
          </a:p>
          <a:p>
            <a:pPr algn="ctr"/>
            <a:r>
              <a:rPr lang="en-US" dirty="0" smtClean="0"/>
              <a:t>32%</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p:nvPr/>
        </p:nvCxnSpPr>
        <p:spPr>
          <a:xfrm flipV="1">
            <a:off x="3329354" y="3505200"/>
            <a:ext cx="3071446" cy="80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Penobscot County</a:t>
            </a:r>
            <a:endParaRPr lang="en-US" dirty="0">
              <a:solidFill>
                <a:schemeClr val="accent2"/>
              </a:solidFill>
            </a:endParaRPr>
          </a:p>
        </p:txBody>
      </p:sp>
      <p:sp>
        <p:nvSpPr>
          <p:cNvPr id="3" name="TextBox 2"/>
          <p:cNvSpPr txBox="1"/>
          <p:nvPr/>
        </p:nvSpPr>
        <p:spPr>
          <a:xfrm>
            <a:off x="609600" y="6172200"/>
            <a:ext cx="6324600" cy="461665"/>
          </a:xfrm>
          <a:prstGeom prst="rect">
            <a:avLst/>
          </a:prstGeom>
          <a:noFill/>
        </p:spPr>
        <p:txBody>
          <a:bodyPr wrap="square" rtlCol="0">
            <a:spAutoFit/>
          </a:bodyPr>
          <a:lstStyle/>
          <a:p>
            <a:r>
              <a:rPr lang="en-US" sz="1200" dirty="0" smtClean="0"/>
              <a:t>Source for adults: Behavioral Risk Factor Surveillance System (BRFSS), 2013</a:t>
            </a:r>
          </a:p>
          <a:p>
            <a:r>
              <a:rPr lang="en-US" sz="1200" dirty="0" smtClean="0"/>
              <a:t>Source for high school students: Maine Integrated Youth Health Survey (MIYHS), 2013 </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871541017"/>
              </p:ext>
            </p:extLst>
          </p:nvPr>
        </p:nvGraphicFramePr>
        <p:xfrm>
          <a:off x="599440" y="1676400"/>
          <a:ext cx="770636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and Nutrition</a:t>
            </a:r>
            <a:br>
              <a:rPr lang="en-US" dirty="0" smtClean="0"/>
            </a:br>
            <a:r>
              <a:rPr lang="en-US" dirty="0" smtClean="0">
                <a:solidFill>
                  <a:schemeClr val="accent2"/>
                </a:solidFill>
              </a:rPr>
              <a:t>Penobscot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smtClean="0"/>
              <a:t>Source for No physical activity in past month (adults): BRFSS (U.S. Core), 2013</a:t>
            </a:r>
          </a:p>
          <a:p>
            <a:r>
              <a:rPr lang="en-US" sz="1200" dirty="0" smtClean="0"/>
              <a:t>Source for Met physical activity recommendations adults: BRFSS (U.S.  Core), 2013</a:t>
            </a:r>
          </a:p>
          <a:p>
            <a:r>
              <a:rPr lang="en-US" sz="1200" dirty="0" smtClean="0"/>
              <a:t>Source for Met physical activity recommendations high school students: MIYHS, 2013</a:t>
            </a:r>
            <a:endParaRPr lang="en-US" sz="1200" dirty="0"/>
          </a:p>
          <a:p>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160013381"/>
              </p:ext>
            </p:extLst>
          </p:nvPr>
        </p:nvGraphicFramePr>
        <p:xfrm>
          <a:off x="588818" y="1905000"/>
          <a:ext cx="748838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0811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and Nutrition</a:t>
            </a:r>
            <a:br>
              <a:rPr lang="en-US" dirty="0" smtClean="0"/>
            </a:br>
            <a:r>
              <a:rPr lang="en-US" dirty="0" smtClean="0">
                <a:solidFill>
                  <a:schemeClr val="accent2"/>
                </a:solidFill>
              </a:rPr>
              <a:t>Penobscot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smtClean="0"/>
              <a:t>Source: Fruit Consumption among Adults 18+ (&lt;1 serving per day): BRFSS (U.S. Core), 2013</a:t>
            </a:r>
          </a:p>
          <a:p>
            <a:r>
              <a:rPr lang="en-US" sz="1200" dirty="0" smtClean="0"/>
              <a:t>Source: Vegetable </a:t>
            </a:r>
            <a:r>
              <a:rPr lang="en-US" sz="1200" dirty="0"/>
              <a:t>c</a:t>
            </a:r>
            <a:r>
              <a:rPr lang="en-US" sz="1200" dirty="0" smtClean="0"/>
              <a:t>onsumption among Adults </a:t>
            </a:r>
            <a:r>
              <a:rPr lang="en-US" sz="1200" dirty="0"/>
              <a:t>18+ (&lt;1 serving per day): BRFSS (U.S. Core), 2013</a:t>
            </a:r>
          </a:p>
          <a:p>
            <a:r>
              <a:rPr lang="en-US" sz="1200" dirty="0" smtClean="0"/>
              <a:t>Source: Fruit &amp; vegetable consumption (High School Students): MIYHS,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660949382"/>
              </p:ext>
            </p:extLst>
          </p:nvPr>
        </p:nvGraphicFramePr>
        <p:xfrm>
          <a:off x="588818" y="1905000"/>
          <a:ext cx="748838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484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452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a:xfrm>
            <a:off x="457200" y="533400"/>
            <a:ext cx="4343400" cy="1752600"/>
          </a:xfrm>
        </p:spPr>
        <p:txBody>
          <a:bodyPr>
            <a:normAutofit fontScale="90000"/>
          </a:bodyPr>
          <a:lstStyle/>
          <a:p>
            <a:r>
              <a:rPr lang="en-US" dirty="0" smtClean="0"/>
              <a:t>November 18, 2015</a:t>
            </a:r>
            <a:br>
              <a:rPr lang="en-US" dirty="0" smtClean="0"/>
            </a:br>
            <a:r>
              <a:rPr lang="en-US" dirty="0" smtClean="0"/>
              <a:t>Penobscot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74199198"/>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276600"/>
                <a:gridCol w="28194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Remain</a:t>
                      </a:r>
                      <a:r>
                        <a:rPr lang="en-US" baseline="0" dirty="0" smtClean="0"/>
                        <a:t> at your table</a:t>
                      </a:r>
                      <a:endParaRPr lang="en-US" dirty="0"/>
                    </a:p>
                  </a:txBody>
                  <a:tcPr/>
                </a:tc>
              </a:tr>
              <a:tr h="400050">
                <a:tc>
                  <a:txBody>
                    <a:bodyPr/>
                    <a:lstStyle/>
                    <a:p>
                      <a:r>
                        <a:rPr lang="en-US" dirty="0" smtClean="0"/>
                        <a:t>Obesity</a:t>
                      </a:r>
                      <a:endParaRPr lang="en-US" dirty="0"/>
                    </a:p>
                  </a:txBody>
                  <a:tcPr/>
                </a:tc>
                <a:tc>
                  <a:txBody>
                    <a:bodyPr/>
                    <a:lstStyle/>
                    <a:p>
                      <a:r>
                        <a:rPr lang="en-US" dirty="0" smtClean="0"/>
                        <a:t>Remain</a:t>
                      </a:r>
                      <a:r>
                        <a:rPr lang="en-US" baseline="0" dirty="0" smtClean="0"/>
                        <a:t> at your table</a:t>
                      </a:r>
                      <a:endParaRPr lang="en-US" dirty="0"/>
                    </a:p>
                  </a:txBody>
                  <a:tcPr/>
                </a:tc>
              </a:tr>
              <a:tr h="400050">
                <a:tc>
                  <a:txBody>
                    <a:bodyPr/>
                    <a:lstStyle/>
                    <a:p>
                      <a:r>
                        <a:rPr lang="en-US" dirty="0" smtClean="0"/>
                        <a:t>Physical Activity &amp; Nutrition</a:t>
                      </a:r>
                      <a:endParaRPr lang="en-US" dirty="0"/>
                    </a:p>
                  </a:txBody>
                  <a:tcPr/>
                </a:tc>
                <a:tc>
                  <a:txBody>
                    <a:bodyPr/>
                    <a:lstStyle/>
                    <a:p>
                      <a:r>
                        <a:rPr lang="en-US" smtClean="0"/>
                        <a:t>Remain</a:t>
                      </a:r>
                      <a:r>
                        <a:rPr lang="en-US" baseline="0" smtClean="0"/>
                        <a:t> at your table</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5" name="Subtitle 2"/>
          <p:cNvSpPr txBox="1">
            <a:spLocks/>
          </p:cNvSpPr>
          <p:nvPr/>
        </p:nvSpPr>
        <p:spPr>
          <a:xfrm>
            <a:off x="685800" y="2057400"/>
            <a:ext cx="8229600" cy="432435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sz="1900" b="1" dirty="0" smtClean="0">
                <a:solidFill>
                  <a:schemeClr val="bg2">
                    <a:lumMod val="25000"/>
                  </a:schemeClr>
                </a:solidFill>
                <a:latin typeface="Cambria" panose="02040503050406030204" pitchFamily="18" charset="0"/>
              </a:rPr>
              <a:t>Maine CDC District Liaison</a:t>
            </a:r>
            <a:r>
              <a:rPr lang="en-US" sz="1900" dirty="0" smtClean="0">
                <a:solidFill>
                  <a:schemeClr val="bg2">
                    <a:lumMod val="25000"/>
                  </a:schemeClr>
                </a:solidFill>
                <a:latin typeface="Cambria" panose="02040503050406030204" pitchFamily="18" charset="0"/>
              </a:rPr>
              <a:t>		</a:t>
            </a:r>
            <a:r>
              <a:rPr lang="en-US" sz="1900" b="1" dirty="0" smtClean="0">
                <a:solidFill>
                  <a:schemeClr val="bg2">
                    <a:lumMod val="25000"/>
                  </a:schemeClr>
                </a:solidFill>
                <a:latin typeface="Cambria" panose="02040503050406030204" pitchFamily="18" charset="0"/>
              </a:rPr>
              <a:t>EMHS</a:t>
            </a:r>
          </a:p>
          <a:p>
            <a:pPr marL="109728" indent="0">
              <a:buFont typeface="Georgia"/>
              <a:buNone/>
            </a:pPr>
            <a:r>
              <a:rPr lang="en-US" sz="1900" dirty="0" smtClean="0">
                <a:solidFill>
                  <a:schemeClr val="bg2">
                    <a:lumMod val="25000"/>
                  </a:schemeClr>
                </a:solidFill>
                <a:latin typeface="Cambria" panose="02040503050406030204" pitchFamily="18" charset="0"/>
              </a:rPr>
              <a:t>Name	Jessica </a:t>
            </a:r>
            <a:r>
              <a:rPr lang="en-US" sz="1900" dirty="0" err="1" smtClean="0">
                <a:solidFill>
                  <a:schemeClr val="bg2">
                    <a:lumMod val="25000"/>
                  </a:schemeClr>
                </a:solidFill>
                <a:latin typeface="Cambria" panose="02040503050406030204" pitchFamily="18" charset="0"/>
              </a:rPr>
              <a:t>Fogg</a:t>
            </a:r>
            <a:r>
              <a:rPr lang="en-US" sz="1900" dirty="0" smtClean="0">
                <a:solidFill>
                  <a:schemeClr val="bg2">
                    <a:lumMod val="25000"/>
                  </a:schemeClr>
                </a:solidFill>
                <a:latin typeface="Cambria" panose="02040503050406030204" pitchFamily="18" charset="0"/>
              </a:rPr>
              <a:t>			Name: Nicole Hammar</a:t>
            </a:r>
          </a:p>
          <a:p>
            <a:pPr marL="109728" indent="0">
              <a:buFont typeface="Georgia"/>
              <a:buNone/>
            </a:pPr>
            <a:r>
              <a:rPr lang="en-US" sz="1900" dirty="0" smtClean="0">
                <a:solidFill>
                  <a:schemeClr val="bg2">
                    <a:lumMod val="25000"/>
                  </a:schemeClr>
                </a:solidFill>
                <a:latin typeface="Cambria" panose="02040503050406030204" pitchFamily="18" charset="0"/>
              </a:rPr>
              <a:t>Phone	561-4421			Phone: 973-7245</a:t>
            </a:r>
          </a:p>
          <a:p>
            <a:pPr marL="109728" indent="0">
              <a:buFont typeface="Georgia"/>
              <a:buNone/>
            </a:pPr>
            <a:r>
              <a:rPr lang="en-US" sz="1900" dirty="0" smtClean="0">
                <a:solidFill>
                  <a:schemeClr val="bg2">
                    <a:lumMod val="25000"/>
                  </a:schemeClr>
                </a:solidFill>
                <a:latin typeface="Cambria" panose="02040503050406030204" pitchFamily="18" charset="0"/>
              </a:rPr>
              <a:t>Email	jessica.fogg@maine.gov		Email: nhammar@emhs.org</a:t>
            </a:r>
          </a:p>
          <a:p>
            <a:pPr marL="109728" indent="0">
              <a:buFont typeface="Georgia"/>
              <a:buNone/>
            </a:pPr>
            <a:endParaRPr lang="en-US" sz="1900" dirty="0" smtClean="0">
              <a:solidFill>
                <a:schemeClr val="bg2">
                  <a:lumMod val="25000"/>
                </a:schemeClr>
              </a:solidFill>
              <a:latin typeface="Cambria" panose="02040503050406030204" pitchFamily="18" charset="0"/>
            </a:endParaRPr>
          </a:p>
          <a:p>
            <a:pPr marL="109728" indent="0">
              <a:buFont typeface="Georgia"/>
              <a:buNone/>
            </a:pPr>
            <a:r>
              <a:rPr lang="en-US" sz="1900" dirty="0" smtClean="0">
                <a:solidFill>
                  <a:schemeClr val="bg2">
                    <a:lumMod val="25000"/>
                  </a:schemeClr>
                </a:solidFill>
                <a:latin typeface="Cambria" panose="02040503050406030204" pitchFamily="18" charset="0"/>
              </a:rPr>
              <a:t>	</a:t>
            </a:r>
          </a:p>
          <a:p>
            <a:pPr marL="109728" indent="0">
              <a:buFont typeface="Georgia"/>
              <a:buNone/>
            </a:pPr>
            <a:endParaRPr lang="en-US" dirty="0" smtClean="0">
              <a:solidFill>
                <a:schemeClr val="bg2">
                  <a:lumMod val="25000"/>
                </a:schemeClr>
              </a:solidFill>
              <a:latin typeface="Cambria" panose="02040503050406030204" pitchFamily="18" charset="0"/>
            </a:endParaRPr>
          </a:p>
          <a:p>
            <a:pPr marL="109728" indent="0">
              <a:buFont typeface="Georgia"/>
              <a:buNone/>
            </a:pPr>
            <a:r>
              <a:rPr lang="en-US" dirty="0" smtClean="0">
                <a:solidFill>
                  <a:schemeClr val="bg2">
                    <a:lumMod val="25000"/>
                  </a:schemeClr>
                </a:solidFill>
                <a:latin typeface="Calibri" panose="020F0502020204030204" pitchFamily="34" charset="0"/>
              </a:rPr>
              <a:t>Shared CHNA Reports: </a:t>
            </a:r>
            <a:r>
              <a:rPr lang="en-US" dirty="0" smtClean="0">
                <a:solidFill>
                  <a:schemeClr val="bg2">
                    <a:lumMod val="25000"/>
                  </a:schemeClr>
                </a:solidFill>
                <a:latin typeface="Calibri" panose="020F0502020204030204" pitchFamily="34" charset="0"/>
                <a:hlinkClick r:id="rId4"/>
              </a:rPr>
              <a:t>www.maine.gov/SHNAPP/</a:t>
            </a:r>
            <a:r>
              <a:rPr lang="en-US" dirty="0" smtClean="0">
                <a:solidFill>
                  <a:schemeClr val="bg2">
                    <a:lumMod val="25000"/>
                  </a:schemeClr>
                </a:solidFill>
                <a:latin typeface="Calibri" panose="020F0502020204030204" pitchFamily="34" charset="0"/>
              </a:rPr>
              <a:t> </a:t>
            </a:r>
          </a:p>
          <a:p>
            <a:pPr marL="109728" indent="0">
              <a:buFont typeface="Georgia"/>
              <a:buNone/>
            </a:pPr>
            <a:endParaRPr lang="en-US" sz="1200" dirty="0" smtClean="0">
              <a:latin typeface="Calibri" panose="020F0502020204030204" pitchFamily="34" charset="0"/>
            </a:endParaRPr>
          </a:p>
          <a:p>
            <a:pPr marL="109728" indent="0">
              <a:buFont typeface="Georgia"/>
              <a:buNone/>
            </a:pPr>
            <a:r>
              <a:rPr lang="en-US" sz="1400" dirty="0" smtClean="0">
                <a:latin typeface="Calibri" panose="020F0502020204030204" pitchFamily="34" charset="0"/>
              </a:rPr>
              <a:t>Further information about how these reports were developed and how they will be used can be found at our partner website: </a:t>
            </a:r>
            <a:r>
              <a:rPr lang="en-US" sz="1400" dirty="0" smtClean="0">
                <a:latin typeface="Calibri" panose="020F0502020204030204" pitchFamily="34" charset="0"/>
                <a:hlinkClick r:id="rId5"/>
              </a:rPr>
              <a:t>www.mainegeneral.org/Pages/Maine-SHNAPP-Project.aspx</a:t>
            </a:r>
            <a:endParaRPr lang="en-US" sz="1400" dirty="0" smtClean="0">
              <a:solidFill>
                <a:schemeClr val="bg2">
                  <a:lumMod val="25000"/>
                </a:schemeClr>
              </a:solidFill>
              <a:latin typeface="Calibri" panose="020F0502020204030204" pitchFamily="34" charset="0"/>
            </a:endParaRP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4022762106"/>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17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4529</TotalTime>
  <Words>3838</Words>
  <Application>Microsoft Office PowerPoint</Application>
  <PresentationFormat>On-screen Show (4:3)</PresentationFormat>
  <Paragraphs>318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Penobscot County</vt:lpstr>
      <vt:lpstr>Top issues affecting where we live, work, learn &amp; play in Penobscot County</vt:lpstr>
      <vt:lpstr> Drug &amp; Alcohol Abuse Penobscot  County</vt:lpstr>
      <vt:lpstr>Drug &amp; Alcohol Abuse Penobscot County</vt:lpstr>
      <vt:lpstr>Drug &amp; Alcohol Abuse Penobscot County</vt:lpstr>
      <vt:lpstr>2 Minute Data Review</vt:lpstr>
      <vt:lpstr> Obesity Penobscot  County</vt:lpstr>
      <vt:lpstr>Obesity Penobscot County</vt:lpstr>
      <vt:lpstr>2 Minute Data Review</vt:lpstr>
      <vt:lpstr> Physical Activity and Nutrition Penobscot County</vt:lpstr>
      <vt:lpstr> Physical Activity and Nutrition Penobscot County</vt:lpstr>
      <vt:lpstr>2 Minute Data Review</vt:lpstr>
      <vt:lpstr>November 18, 2015 Penobscot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Hammar, Nicole</cp:lastModifiedBy>
  <cp:revision>256</cp:revision>
  <cp:lastPrinted>2015-11-16T14:10:25Z</cp:lastPrinted>
  <dcterms:created xsi:type="dcterms:W3CDTF">2015-06-09T16:33:57Z</dcterms:created>
  <dcterms:modified xsi:type="dcterms:W3CDTF">2015-11-16T14:35:47Z</dcterms:modified>
</cp:coreProperties>
</file>